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0" r:id="rId3"/>
    <p:sldId id="259" r:id="rId4"/>
    <p:sldId id="258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61" r:id="rId15"/>
    <p:sldId id="263" r:id="rId16"/>
    <p:sldId id="275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7" autoAdjust="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7C8FC-4386-42BD-8337-06D33D6F8A5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19917-DC03-4B72-BC0A-67229ED87A5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9917-DC03-4B72-BC0A-67229ED87A54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Нажимая на треугольники,  появляется текст. </a:t>
            </a:r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7B696F-59AB-49AF-84D9-5CC6A3A8A1A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59898"/>
            <a:ext cx="8388424" cy="980870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Хозяйство и проблемы Урала</a:t>
            </a:r>
            <a:endParaRPr lang="ru-RU" sz="4800" b="1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854450" y="0"/>
            <a:ext cx="401638" cy="0"/>
          </a:xfrm>
          <a:prstGeom prst="rect">
            <a:avLst/>
          </a:prstGeom>
          <a:solidFill>
            <a:srgbClr val="88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1204533" tIns="17457" rIns="39675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5CC727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r>
              <a:rPr kumimoji="0" lang="ru-RU" sz="63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itchFamily="34" charset="0"/>
                <a:cs typeface="Arial" pitchFamily="34" charset="0"/>
              </a:rPr>
              <a:t>  </a:t>
            </a:r>
            <a:endParaRPr kumimoji="0" lang="ru-RU" sz="366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Verdana" pitchFamily="34" charset="0"/>
              <a:cs typeface="Arial" pitchFamily="34" charset="0"/>
            </a:endParaRPr>
          </a:p>
        </p:txBody>
      </p:sp>
      <p:pic>
        <p:nvPicPr>
          <p:cNvPr id="13315" name="Picture 3" descr="Урала-природа-Живая-красивые фотографии-необычные фотограф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4962"/>
            <a:ext cx="3415725" cy="23060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н Тагил комбинат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484784"/>
            <a:ext cx="3261255" cy="2228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854450" y="0"/>
            <a:ext cx="401638" cy="0"/>
          </a:xfrm>
          <a:prstGeom prst="rect">
            <a:avLst/>
          </a:prstGeom>
          <a:solidFill>
            <a:srgbClr val="88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1204533" tIns="17457" rIns="39675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5CC727"/>
                </a:solidFill>
                <a:effectLst/>
                <a:latin typeface="Arial" pitchFamily="34" charset="0"/>
                <a:cs typeface="Arial" pitchFamily="34" charset="0"/>
              </a:rPr>
              <a:t>21</a:t>
            </a:r>
            <a:r>
              <a:rPr kumimoji="0" lang="ru-RU" sz="63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itchFamily="34" charset="0"/>
                <a:cs typeface="Arial" pitchFamily="34" charset="0"/>
              </a:rPr>
              <a:t>  </a:t>
            </a:r>
            <a:endParaRPr kumimoji="0" lang="ru-RU" sz="479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Verdana" pitchFamily="34" charset="0"/>
              <a:cs typeface="Arial" pitchFamily="34" charset="0"/>
            </a:endParaRPr>
          </a:p>
        </p:txBody>
      </p:sp>
      <p:pic>
        <p:nvPicPr>
          <p:cNvPr id="13317" name="Picture 5" descr="Урала-природа-Живая-красивые фотографии-необычные фотографи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4077072"/>
            <a:ext cx="3248250" cy="2549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64088" y="4437112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Учитель географии </a:t>
            </a:r>
          </a:p>
          <a:p>
            <a:r>
              <a:rPr lang="ru-RU" sz="2000" b="1" dirty="0" smtClean="0"/>
              <a:t>Ковалева Елена Евгеньевна,</a:t>
            </a:r>
          </a:p>
          <a:p>
            <a:r>
              <a:rPr lang="ru-RU" sz="2000" b="1" dirty="0" smtClean="0"/>
              <a:t>МБОУ «</a:t>
            </a:r>
            <a:r>
              <a:rPr lang="ru-RU" sz="2000" b="1" dirty="0" err="1" smtClean="0"/>
              <a:t>Белоусовская</a:t>
            </a:r>
            <a:r>
              <a:rPr lang="ru-RU" sz="2000" b="1" dirty="0" smtClean="0"/>
              <a:t> СОШ»,</a:t>
            </a:r>
            <a:r>
              <a:rPr lang="ru-RU" sz="2000" b="1" dirty="0" err="1" smtClean="0"/>
              <a:t>Сакмарский</a:t>
            </a:r>
            <a:r>
              <a:rPr lang="ru-RU" sz="2000" b="1" dirty="0" smtClean="0"/>
              <a:t> район, Оренбургская область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52728" cy="43204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Проверь себя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980729"/>
            <a:ext cx="3932238" cy="144016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dirty="0" smtClean="0"/>
              <a:t>Вариант №1</a:t>
            </a:r>
          </a:p>
          <a:p>
            <a:pPr>
              <a:buFont typeface="Wingdings 2" pitchFamily="18" charset="2"/>
              <a:buNone/>
            </a:pPr>
            <a:endParaRPr lang="ru-RU" dirty="0" smtClean="0"/>
          </a:p>
        </p:txBody>
      </p:sp>
      <p:sp>
        <p:nvSpPr>
          <p:cNvPr id="7172" name="Содержимое 3"/>
          <p:cNvSpPr>
            <a:spLocks noGrp="1"/>
          </p:cNvSpPr>
          <p:nvPr>
            <p:ph sz="half" idx="2"/>
          </p:nvPr>
        </p:nvSpPr>
        <p:spPr>
          <a:xfrm>
            <a:off x="4786313" y="980728"/>
            <a:ext cx="3932237" cy="1512168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dirty="0" smtClean="0"/>
              <a:t>Вариант №2</a:t>
            </a:r>
          </a:p>
          <a:p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14375" y="1397000"/>
          <a:ext cx="3000396" cy="88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428628"/>
                <a:gridCol w="428628"/>
                <a:gridCol w="428628"/>
                <a:gridCol w="428628"/>
                <a:gridCol w="428628"/>
                <a:gridCol w="428628"/>
              </a:tblGrid>
              <a:tr h="4444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А1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А2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А3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А4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А5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А6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А7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</a:tr>
              <a:tr h="44449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3"/>
                          </a:solidFill>
                        </a:rPr>
                        <a:t>1</a:t>
                      </a:r>
                      <a:endParaRPr lang="ru-RU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3"/>
                          </a:solidFill>
                        </a:rPr>
                        <a:t>2</a:t>
                      </a:r>
                      <a:endParaRPr lang="ru-RU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3"/>
                          </a:solidFill>
                        </a:rPr>
                        <a:t>2</a:t>
                      </a:r>
                      <a:endParaRPr lang="ru-RU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3"/>
                          </a:solidFill>
                        </a:rPr>
                        <a:t>3</a:t>
                      </a:r>
                      <a:endParaRPr lang="ru-RU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b="1" smtClean="0">
                          <a:solidFill>
                            <a:schemeClr val="accent3"/>
                          </a:solidFill>
                        </a:rPr>
                        <a:t>1,3</a:t>
                      </a:r>
                      <a:endParaRPr lang="ru-RU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3"/>
                          </a:solidFill>
                        </a:rPr>
                        <a:t>1,2</a:t>
                      </a:r>
                      <a:endParaRPr lang="ru-RU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3"/>
                          </a:solidFill>
                        </a:rPr>
                        <a:t>2</a:t>
                      </a:r>
                      <a:endParaRPr lang="ru-RU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marL="43920" marR="43920" marT="45700" marB="4570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857750" y="1397000"/>
          <a:ext cx="3571904" cy="838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72"/>
                <a:gridCol w="510272"/>
                <a:gridCol w="510272"/>
                <a:gridCol w="487690"/>
                <a:gridCol w="532854"/>
                <a:gridCol w="510272"/>
                <a:gridCol w="510272"/>
              </a:tblGrid>
              <a:tr h="27370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А1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А2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А3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А4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А5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А6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3"/>
                          </a:solidFill>
                        </a:rPr>
                        <a:t>А7</a:t>
                      </a:r>
                      <a:endParaRPr lang="ru-RU" sz="1800" dirty="0">
                        <a:solidFill>
                          <a:schemeClr val="accent3"/>
                        </a:solidFill>
                      </a:endParaRPr>
                    </a:p>
                  </a:txBody>
                  <a:tcPr marT="45734" marB="45734"/>
                </a:tc>
              </a:tr>
              <a:tr h="472415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3</a:t>
                      </a:r>
                      <a:endParaRPr lang="ru-RU" sz="1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3</a:t>
                      </a:r>
                      <a:endParaRPr lang="ru-RU" sz="1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3</a:t>
                      </a:r>
                      <a:endParaRPr lang="ru-RU" sz="1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</a:t>
                      </a:r>
                      <a:endParaRPr lang="ru-RU" sz="1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1,3</a:t>
                      </a:r>
                      <a:endParaRPr lang="ru-RU" sz="1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3</a:t>
                      </a:r>
                      <a:endParaRPr lang="ru-RU" sz="1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</a:t>
                      </a:r>
                      <a:endParaRPr lang="ru-RU" sz="1800" b="1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7" name="Содержимое 2"/>
          <p:cNvSpPr txBox="1">
            <a:spLocks/>
          </p:cNvSpPr>
          <p:nvPr/>
        </p:nvSpPr>
        <p:spPr>
          <a:xfrm>
            <a:off x="1403648" y="2420888"/>
            <a:ext cx="7283152" cy="396044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lang="ru-RU" sz="4800" b="1" dirty="0" smtClean="0">
                <a:solidFill>
                  <a:srgbClr val="FF0000"/>
                </a:solidFill>
              </a:rPr>
              <a:t>Оценивание</a:t>
            </a:r>
            <a:endParaRPr lang="ru-RU" sz="4800" b="1" dirty="0" smtClean="0">
              <a:solidFill>
                <a:srgbClr val="FF0000"/>
              </a:solidFill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«5» – 7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правильных ответов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«4» – 5-6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правильных ответов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«3» – 4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правильных ответа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«2» -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менее 3 ответов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Shape 1"/>
          <p:cNvSpPr txBox="1">
            <a:spLocks noChangeArrowheads="1"/>
          </p:cNvSpPr>
          <p:nvPr/>
        </p:nvSpPr>
        <p:spPr bwMode="auto">
          <a:xfrm>
            <a:off x="971600" y="0"/>
            <a:ext cx="77152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dirty="0">
                <a:solidFill>
                  <a:srgbClr val="632523"/>
                </a:solidFill>
                <a:latin typeface="Calibri" pitchFamily="34" charset="0"/>
              </a:rPr>
              <a:t>Состав 
Уральского экономического района</a:t>
            </a:r>
            <a:endParaRPr lang="ru-RU" dirty="0"/>
          </a:p>
        </p:txBody>
      </p:sp>
      <p:pic>
        <p:nvPicPr>
          <p:cNvPr id="11267" name="Содержимое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124744"/>
            <a:ext cx="41814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3" name="CustomShape 2"/>
          <p:cNvSpPr>
            <a:spLocks/>
          </p:cNvSpPr>
          <p:nvPr/>
        </p:nvSpPr>
        <p:spPr bwMode="auto">
          <a:xfrm>
            <a:off x="1403350" y="3573463"/>
            <a:ext cx="1728788" cy="287337"/>
          </a:xfrm>
          <a:prstGeom prst="borderCallout2">
            <a:avLst>
              <a:gd name="adj1" fmla="val 36889"/>
              <a:gd name="adj2" fmla="val 98935"/>
              <a:gd name="adj3" fmla="val 55032"/>
              <a:gd name="adj4" fmla="val 101644"/>
              <a:gd name="adj5" fmla="val 135176"/>
              <a:gd name="adj6" fmla="val 125278"/>
            </a:avLst>
          </a:prstGeom>
          <a:solidFill>
            <a:srgbClr val="FFFFFF"/>
          </a:solidFill>
          <a:ln w="25560">
            <a:solidFill>
              <a:srgbClr val="3A5F8B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/>
            <a:r>
              <a:rPr lang="ru-RU" b="1">
                <a:solidFill>
                  <a:srgbClr val="0D0D0D"/>
                </a:solidFill>
                <a:latin typeface="Calibri" pitchFamily="34" charset="0"/>
              </a:rPr>
              <a:t>Башкортостан</a:t>
            </a:r>
            <a:endParaRPr lang="ru-RU"/>
          </a:p>
        </p:txBody>
      </p:sp>
      <p:sp>
        <p:nvSpPr>
          <p:cNvPr id="404" name="CustomShape 3"/>
          <p:cNvSpPr>
            <a:spLocks/>
          </p:cNvSpPr>
          <p:nvPr/>
        </p:nvSpPr>
        <p:spPr bwMode="auto">
          <a:xfrm>
            <a:off x="5219700" y="5300663"/>
            <a:ext cx="2447925" cy="288925"/>
          </a:xfrm>
          <a:prstGeom prst="borderCallout2">
            <a:avLst>
              <a:gd name="adj1" fmla="val 611"/>
              <a:gd name="adj2" fmla="val -2440"/>
              <a:gd name="adj3" fmla="val 606"/>
              <a:gd name="adj4" fmla="val -264"/>
              <a:gd name="adj5" fmla="val -19023"/>
              <a:gd name="adj6" fmla="val -14773"/>
            </a:avLst>
          </a:prstGeom>
          <a:solidFill>
            <a:srgbClr val="FFFFFF"/>
          </a:solidFill>
          <a:ln w="25560">
            <a:solidFill>
              <a:srgbClr val="3A5F8B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/>
            <a:r>
              <a:rPr lang="ru-RU" b="1">
                <a:solidFill>
                  <a:srgbClr val="0D0D0D"/>
                </a:solidFill>
                <a:latin typeface="Calibri" pitchFamily="34" charset="0"/>
              </a:rPr>
              <a:t>Оренбургская область</a:t>
            </a:r>
            <a:endParaRPr lang="ru-RU"/>
          </a:p>
        </p:txBody>
      </p:sp>
      <p:sp>
        <p:nvSpPr>
          <p:cNvPr id="405" name="CustomShape 4"/>
          <p:cNvSpPr>
            <a:spLocks/>
          </p:cNvSpPr>
          <p:nvPr/>
        </p:nvSpPr>
        <p:spPr bwMode="auto">
          <a:xfrm>
            <a:off x="1187450" y="2565400"/>
            <a:ext cx="1655763" cy="287338"/>
          </a:xfrm>
          <a:prstGeom prst="borderCallout2">
            <a:avLst>
              <a:gd name="adj1" fmla="val 36889"/>
              <a:gd name="adj2" fmla="val 98935"/>
              <a:gd name="adj3" fmla="val 55032"/>
              <a:gd name="adj4" fmla="val 101644"/>
              <a:gd name="adj5" fmla="val 135176"/>
              <a:gd name="adj6" fmla="val 125278"/>
            </a:avLst>
          </a:prstGeom>
          <a:solidFill>
            <a:srgbClr val="FFFFFF"/>
          </a:solidFill>
          <a:ln w="25560">
            <a:solidFill>
              <a:srgbClr val="3A5F8B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/>
            <a:r>
              <a:rPr lang="ru-RU" b="1">
                <a:solidFill>
                  <a:srgbClr val="0D0D0D"/>
                </a:solidFill>
                <a:latin typeface="Calibri" pitchFamily="34" charset="0"/>
              </a:rPr>
              <a:t>Удмуртия</a:t>
            </a:r>
            <a:endParaRPr lang="ru-RU"/>
          </a:p>
        </p:txBody>
      </p:sp>
      <p:sp>
        <p:nvSpPr>
          <p:cNvPr id="406" name="CustomShape 5"/>
          <p:cNvSpPr>
            <a:spLocks/>
          </p:cNvSpPr>
          <p:nvPr/>
        </p:nvSpPr>
        <p:spPr bwMode="auto">
          <a:xfrm>
            <a:off x="1331913" y="1700213"/>
            <a:ext cx="2303462" cy="287337"/>
          </a:xfrm>
          <a:prstGeom prst="borderCallout2">
            <a:avLst>
              <a:gd name="adj1" fmla="val 36889"/>
              <a:gd name="adj2" fmla="val 98935"/>
              <a:gd name="adj3" fmla="val 55032"/>
              <a:gd name="adj4" fmla="val 101644"/>
              <a:gd name="adj5" fmla="val 185065"/>
              <a:gd name="adj6" fmla="val 122977"/>
            </a:avLst>
          </a:prstGeom>
          <a:solidFill>
            <a:srgbClr val="FFFFFF"/>
          </a:solidFill>
          <a:ln w="25560">
            <a:solidFill>
              <a:srgbClr val="3A5F8B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/>
            <a:r>
              <a:rPr lang="ru-RU" b="1">
                <a:solidFill>
                  <a:srgbClr val="0D0D0D"/>
                </a:solidFill>
                <a:latin typeface="Calibri" pitchFamily="34" charset="0"/>
              </a:rPr>
              <a:t>Пермский край</a:t>
            </a:r>
            <a:endParaRPr lang="ru-RU"/>
          </a:p>
        </p:txBody>
      </p:sp>
      <p:sp>
        <p:nvSpPr>
          <p:cNvPr id="407" name="CustomShape 6"/>
          <p:cNvSpPr>
            <a:spLocks/>
          </p:cNvSpPr>
          <p:nvPr/>
        </p:nvSpPr>
        <p:spPr bwMode="auto">
          <a:xfrm>
            <a:off x="5795963" y="4292600"/>
            <a:ext cx="2376487" cy="287338"/>
          </a:xfrm>
          <a:prstGeom prst="borderCallout2">
            <a:avLst>
              <a:gd name="adj1" fmla="val 5144"/>
              <a:gd name="adj2" fmla="val 30315"/>
              <a:gd name="adj3" fmla="val -8463"/>
              <a:gd name="adj4" fmla="val 30657"/>
              <a:gd name="adj5" fmla="val -96120"/>
              <a:gd name="adj6" fmla="val -31681"/>
            </a:avLst>
          </a:prstGeom>
          <a:solidFill>
            <a:srgbClr val="FFFFFF"/>
          </a:solidFill>
          <a:ln w="25560">
            <a:solidFill>
              <a:srgbClr val="3A5F8B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/>
            <a:r>
              <a:rPr lang="ru-RU" b="1">
                <a:solidFill>
                  <a:srgbClr val="0D0D0D"/>
                </a:solidFill>
                <a:latin typeface="Calibri" pitchFamily="34" charset="0"/>
              </a:rPr>
              <a:t>Челябинская область</a:t>
            </a:r>
            <a:endParaRPr lang="ru-RU"/>
          </a:p>
        </p:txBody>
      </p:sp>
      <p:sp>
        <p:nvSpPr>
          <p:cNvPr id="408" name="CustomShape 7"/>
          <p:cNvSpPr>
            <a:spLocks/>
          </p:cNvSpPr>
          <p:nvPr/>
        </p:nvSpPr>
        <p:spPr bwMode="auto">
          <a:xfrm>
            <a:off x="5651500" y="1484313"/>
            <a:ext cx="2592388" cy="287337"/>
          </a:xfrm>
          <a:prstGeom prst="borderCallout2">
            <a:avLst>
              <a:gd name="adj1" fmla="val 109454"/>
              <a:gd name="adj2" fmla="val -444"/>
              <a:gd name="adj3" fmla="val 109454"/>
              <a:gd name="adj4" fmla="val -102"/>
              <a:gd name="adj5" fmla="val 298444"/>
              <a:gd name="adj6" fmla="val -19060"/>
            </a:avLst>
          </a:prstGeom>
          <a:solidFill>
            <a:srgbClr val="FFFFFF"/>
          </a:solidFill>
          <a:ln w="25560">
            <a:solidFill>
              <a:srgbClr val="3A5F8B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/>
            <a:r>
              <a:rPr lang="ru-RU" b="1">
                <a:solidFill>
                  <a:srgbClr val="0D0D0D"/>
                </a:solidFill>
                <a:latin typeface="Calibri" pitchFamily="34" charset="0"/>
              </a:rPr>
              <a:t>Свердловская область</a:t>
            </a:r>
            <a:endParaRPr lang="ru-RU"/>
          </a:p>
        </p:txBody>
      </p:sp>
      <p:sp>
        <p:nvSpPr>
          <p:cNvPr id="409" name="CustomShape 8"/>
          <p:cNvSpPr>
            <a:spLocks/>
          </p:cNvSpPr>
          <p:nvPr/>
        </p:nvSpPr>
        <p:spPr bwMode="auto">
          <a:xfrm>
            <a:off x="6588125" y="2708275"/>
            <a:ext cx="2160588" cy="288925"/>
          </a:xfrm>
          <a:prstGeom prst="borderCallout2">
            <a:avLst>
              <a:gd name="adj1" fmla="val 109454"/>
              <a:gd name="adj2" fmla="val 36625"/>
              <a:gd name="adj3" fmla="val 109454"/>
              <a:gd name="adj4" fmla="val 35389"/>
              <a:gd name="adj5" fmla="val 239486"/>
              <a:gd name="adj6" fmla="val -26949"/>
            </a:avLst>
          </a:prstGeom>
          <a:solidFill>
            <a:srgbClr val="FFFFFF"/>
          </a:solidFill>
          <a:ln w="25560">
            <a:solidFill>
              <a:srgbClr val="3A5F8B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/>
            <a:r>
              <a:rPr lang="ru-RU" b="1">
                <a:solidFill>
                  <a:srgbClr val="0D0D0D"/>
                </a:solidFill>
                <a:latin typeface="Calibri" pitchFamily="34" charset="0"/>
              </a:rPr>
              <a:t>Курганская область</a:t>
            </a:r>
            <a:endParaRPr lang="ru-RU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1000" fill="freeze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1" dur="1000" fill="freeze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5" dur="1000" fill="freeze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9" dur="500" fill="freeze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3" dur="500" fill="freeze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7" dur="500" fill="freeze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31" dur="500" fill="freeze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764704"/>
            <a:ext cx="7342584" cy="525658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Урал! Опорный край державы,</a:t>
            </a:r>
            <a:b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Ее добытчик и кузнец.</a:t>
            </a:r>
            <a:b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Ровесник нашей прежней славы,</a:t>
            </a:r>
            <a:b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славы нынешней </a:t>
            </a:r>
            <a:r>
              <a:rPr lang="ru-RU" sz="4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творец… </a:t>
            </a:r>
            <a:r>
              <a:rPr lang="ru-RU" sz="4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А.Твардовский</a:t>
            </a:r>
            <a:r>
              <a:rPr lang="ru-RU" sz="4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320"/>
            <a:ext cx="7962088" cy="92243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ЧЁРНАЯ МЕТАЛЛУРГИЯ – СТАРЕЙШАЯ ОТРАСЛЬ УРАЛА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доменная печ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4031937"/>
            <a:ext cx="1884042" cy="282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131840" y="4941168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Доменный цех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сталеплавильный цех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1196752"/>
            <a:ext cx="3664618" cy="2748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156176" y="3933056"/>
            <a:ext cx="298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Сталеплавильный цех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прокат.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39619" y="1196752"/>
            <a:ext cx="3549587" cy="2662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131840" y="3861048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Прокатный цех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9" name="Picture 4" descr="Картинка 9 из 89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004048" y="4293096"/>
            <a:ext cx="3889177" cy="2375595"/>
          </a:xfrm>
          <a:prstGeom prst="rect">
            <a:avLst/>
          </a:prstGeo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28982" cy="301148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Главные центры: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/>
              <a:t>1. Нижний Тагил</a:t>
            </a:r>
            <a:br>
              <a:rPr lang="ru-RU" sz="2400" b="1" dirty="0" smtClean="0"/>
            </a:br>
            <a:r>
              <a:rPr lang="ru-RU" sz="2400" b="1" dirty="0" smtClean="0"/>
              <a:t>2. Челябинск</a:t>
            </a:r>
            <a:br>
              <a:rPr lang="ru-RU" sz="2400" b="1" dirty="0" smtClean="0"/>
            </a:br>
            <a:r>
              <a:rPr lang="ru-RU" sz="2400" b="1" dirty="0" smtClean="0"/>
              <a:t>3. Магнитогорск</a:t>
            </a:r>
            <a:br>
              <a:rPr lang="ru-RU" sz="2400" b="1" dirty="0" smtClean="0"/>
            </a:br>
            <a:r>
              <a:rPr lang="ru-RU" sz="2400" b="1" dirty="0" smtClean="0"/>
              <a:t>4. Новотроицк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3" name="Рисунок 2" descr="н Тагил комбинат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357166"/>
            <a:ext cx="3857652" cy="2636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агнитогорск mm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143248"/>
            <a:ext cx="320844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215074" y="3140968"/>
            <a:ext cx="1644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Нижний Тагил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6286520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Магнитогорск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6626" name="Picture 2" descr="http://obshepitanie.ru/_cache/13/img/Zavod-SHampanskix-Vin_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501008"/>
            <a:ext cx="2923009" cy="309719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380312" y="4653136"/>
            <a:ext cx="173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Новотроицк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5445125"/>
            <a:ext cx="8183562" cy="863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3"/>
                </a:solidFill>
              </a:rPr>
              <a:t>Магнитогорский металлургический комбинат</a:t>
            </a:r>
            <a:endParaRPr lang="ru-RU" sz="2400" dirty="0">
              <a:solidFill>
                <a:schemeClr val="accent3"/>
              </a:solidFill>
            </a:endParaRP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530225"/>
            <a:ext cx="7561263" cy="4933950"/>
          </a:xfr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315436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Цветная металлургия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r>
              <a:rPr lang="ru-RU" sz="2400" b="1" dirty="0" smtClean="0">
                <a:solidFill>
                  <a:srgbClr val="FF0000"/>
                </a:solidFill>
              </a:rPr>
              <a:t>. Медеплавильные заводы – Красноуральск, Верхняя Пышма, Медногорск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2. Производство титана и магния – Краснотурьинск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3. Производство алюминия – Североуральск, Каменск - Уральский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Picture 5" descr="Картинка 36 из 70342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436096" y="2996952"/>
            <a:ext cx="3068142" cy="2227908"/>
          </a:xfrm>
          <a:prstGeom prst="rect">
            <a:avLst/>
          </a:prstGeo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35842" name="Picture 2" descr="http://3.bp.blogspot.com/_-greIFUOPt8/TDNg64v2ndI/AAAAAAAAB8I/G4MVYIMbxN8/s1600/titani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96952"/>
            <a:ext cx="3222724" cy="2519096"/>
          </a:xfrm>
          <a:prstGeom prst="rect">
            <a:avLst/>
          </a:prstGeom>
          <a:noFill/>
        </p:spPr>
      </p:pic>
      <p:pic>
        <p:nvPicPr>
          <p:cNvPr id="35844" name="Picture 4" descr="https://im1-tub-ru.yandex.net/i?id=1f7ce6b98200072e921406a34de11f55&amp;n=33&amp;h=168&amp;w=2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869160"/>
            <a:ext cx="2669282" cy="179375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3"/>
                </a:solidFill>
              </a:rPr>
              <a:t>Калийная соль</a:t>
            </a:r>
            <a:endParaRPr lang="ru-RU" dirty="0">
              <a:solidFill>
                <a:schemeClr val="accent3"/>
              </a:solidFill>
            </a:endParaRPr>
          </a:p>
        </p:txBody>
      </p:sp>
      <p:pic>
        <p:nvPicPr>
          <p:cNvPr id="29699" name="Picture 5" descr="Файл:Mineral Silvina GDFL105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560" y="1124744"/>
            <a:ext cx="2898924" cy="2426122"/>
          </a:xfr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2970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20072" y="1124744"/>
            <a:ext cx="3022665" cy="2516039"/>
          </a:xfr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971600" y="3140968"/>
            <a:ext cx="4720630" cy="35420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40152" y="3861048"/>
            <a:ext cx="2448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3"/>
                </a:solidFill>
              </a:rPr>
              <a:t>Добыча калийной соли открытым способом</a:t>
            </a:r>
            <a:endParaRPr lang="ru-RU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Лесная промышленность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ET_Perm_580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714488"/>
            <a:ext cx="6834482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Пермский ЦБК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ЦБК Перм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214422"/>
            <a:ext cx="3847809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ЦБК Пермь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286124"/>
            <a:ext cx="4191008" cy="3143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5114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Машиностроение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400" b="1" dirty="0" smtClean="0"/>
              <a:t>тяжёлое (металлоёмкое):</a:t>
            </a:r>
            <a:br>
              <a:rPr lang="ru-RU" sz="2400" b="1" dirty="0" smtClean="0"/>
            </a:br>
            <a:r>
              <a:rPr lang="ru-RU" sz="2400" b="1" dirty="0" smtClean="0"/>
              <a:t>оборудование металлургических, химических заводов,</a:t>
            </a:r>
            <a:br>
              <a:rPr lang="ru-RU" sz="2400" b="1" dirty="0" smtClean="0"/>
            </a:br>
            <a:r>
              <a:rPr lang="ru-RU" sz="2400" b="1" dirty="0" err="1" smtClean="0"/>
              <a:t>горношахтное</a:t>
            </a:r>
            <a:r>
              <a:rPr lang="ru-RU" sz="2400" b="1" dirty="0" smtClean="0"/>
              <a:t> оборудование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3" name="Рисунок 2" descr="33686.jpg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2060848"/>
            <a:ext cx="2224689" cy="2224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1642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051191"/>
            <a:ext cx="3670877" cy="2806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вагоностроительный  Н Тагил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4221088"/>
            <a:ext cx="3232400" cy="242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32657"/>
            <a:ext cx="8183562" cy="86409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3"/>
                </a:solidFill>
              </a:rPr>
              <a:t>Урал – фронту!</a:t>
            </a:r>
            <a:endParaRPr lang="ru-RU" dirty="0">
              <a:solidFill>
                <a:schemeClr val="accent3"/>
              </a:solidFill>
            </a:endParaRP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87624" y="1340768"/>
            <a:ext cx="1837050" cy="2448297"/>
          </a:xfr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43608" y="4293096"/>
            <a:ext cx="3191366" cy="1656904"/>
          </a:xfrm>
          <a:prstGeom prst="rect">
            <a:avLst/>
          </a:prstGeo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5" name="Picture 4" descr="Вологодском областном Веб-портале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355976" y="1268760"/>
            <a:ext cx="3702869" cy="2691433"/>
          </a:xfrm>
          <a:prstGeom prst="rect">
            <a:avLst/>
          </a:prstGeo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6" name="Picture 8" descr="66183311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860032" y="3933056"/>
            <a:ext cx="2952304" cy="2519859"/>
          </a:xfrm>
          <a:prstGeom prst="rect">
            <a:avLst/>
          </a:prstGeom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3238" y="5357813"/>
            <a:ext cx="8183562" cy="6778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«Проблемы Урала»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214438" y="530225"/>
          <a:ext cx="6929486" cy="4907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29486"/>
              </a:tblGrid>
              <a:tr h="70108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Социально-экономические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 marT="45723" marB="45723"/>
                </a:tc>
              </a:tr>
              <a:tr h="91446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1. Сырьевая база истощена. Необходимо осваивать новые районы.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T="45723" marB="45723"/>
                </a:tc>
              </a:tr>
              <a:tr h="914460"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2. Слабое развитие отраслей, удовлетворяющих потребности населения.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T="45723" marB="45723"/>
                </a:tc>
              </a:tr>
              <a:tr h="64012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3. Низкий уровень развития инфраструктуры.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T="45723" marB="45723"/>
                </a:tc>
              </a:tr>
              <a:tr h="64012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4.Женская безработица, низкий уровень жизни.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T="45723" marB="45723"/>
                </a:tc>
              </a:tr>
              <a:tr h="37086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5. Кризис ВПК.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T="45723" marB="45723"/>
                </a:tc>
              </a:tr>
              <a:tr h="64012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6. Проблема здоровья населения.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T="45723" marB="4572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1115616" y="495300"/>
            <a:ext cx="7633097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/>
              <a:t>                </a:t>
            </a:r>
            <a:r>
              <a:rPr lang="ru-RU" sz="3200" b="1" dirty="0">
                <a:solidFill>
                  <a:srgbClr val="A50021"/>
                </a:solidFill>
              </a:rPr>
              <a:t>Экологические проблемы Урала.</a:t>
            </a:r>
          </a:p>
          <a:p>
            <a:endParaRPr lang="ru-RU" sz="2400" b="1" dirty="0"/>
          </a:p>
          <a:p>
            <a:r>
              <a:rPr lang="ru-RU" sz="2800" b="1" dirty="0">
                <a:solidFill>
                  <a:srgbClr val="C00000"/>
                </a:solidFill>
              </a:rPr>
              <a:t>50% выбросов ртути в стране;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40% выбросов хлора;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30% фтористых соединений;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Образование техногенных пустынь;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1,5 млрд. м</a:t>
            </a:r>
            <a:r>
              <a:rPr lang="ru-RU" sz="2800" b="1" baseline="30000" dirty="0">
                <a:solidFill>
                  <a:srgbClr val="C00000"/>
                </a:solidFill>
              </a:rPr>
              <a:t>3  </a:t>
            </a:r>
            <a:r>
              <a:rPr lang="ru-RU" sz="2800" b="1" dirty="0">
                <a:solidFill>
                  <a:srgbClr val="C00000"/>
                </a:solidFill>
              </a:rPr>
              <a:t>- отвалы горных пород;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400 млн.т ядовитых и радиоактивных отходов (концентрация достигает 3000 т\км</a:t>
            </a:r>
            <a:r>
              <a:rPr lang="ru-RU" sz="2800" b="1" baseline="30000" dirty="0">
                <a:solidFill>
                  <a:srgbClr val="C00000"/>
                </a:solidFill>
              </a:rPr>
              <a:t>2</a:t>
            </a:r>
            <a:r>
              <a:rPr lang="ru-RU" sz="2800" b="1" dirty="0">
                <a:solidFill>
                  <a:srgbClr val="C00000"/>
                </a:solidFill>
              </a:rPr>
              <a:t> в Свердловской области;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700 т в Челябинской и Оренбургской;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500 т  - критический уровень!!!</a:t>
            </a:r>
            <a:endParaRPr lang="ru-RU" sz="2800" b="1" baseline="30000" dirty="0">
              <a:solidFill>
                <a:srgbClr val="C00000"/>
              </a:solidFill>
            </a:endParaRPr>
          </a:p>
          <a:p>
            <a:endParaRPr lang="ru-RU" sz="2400" b="1" dirty="0">
              <a:solidFill>
                <a:srgbClr val="006600"/>
              </a:solidFill>
            </a:endParaRPr>
          </a:p>
        </p:txBody>
      </p:sp>
      <p:pic>
        <p:nvPicPr>
          <p:cNvPr id="15363" name="Picture 5" descr="J007613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981075"/>
            <a:ext cx="21240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571504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Загрязнение атмосферы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" name="Рисунок 12" descr="23895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60032" y="836712"/>
            <a:ext cx="3815496" cy="2825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272792_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3528" y="836712"/>
            <a:ext cx="3731993" cy="2630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ere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860032" y="3861048"/>
            <a:ext cx="3788494" cy="2589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CA7EBCA5PRR1UCAOWK0OZCA0ZD02FCAK3PAYDCAL3XB1WCALSTVPVCARIYER8CA7518GZCA50VQMPCA0DFS08CA7BE1KZCA2MK0EOCAPO5B3DCAL8UQUYCAH6YVX7CA1WQXW7CADC4PHVCAKAWVQNCAMDTTIJ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51520" y="3789040"/>
            <a:ext cx="385739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Прямоугольник 19"/>
          <p:cNvSpPr/>
          <p:nvPr/>
        </p:nvSpPr>
        <p:spPr>
          <a:xfrm>
            <a:off x="1643063" y="3286125"/>
            <a:ext cx="5857875" cy="1071563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На  долю промышленных районов Урала приходится 46% выбросов  в атмосферу ртути, 40% соединений хлора, 30% фтористых соединений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14500" y="3286125"/>
            <a:ext cx="5786438" cy="1071563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Уральские города строились в межгорных котловинах, в непосредственной близости от предприятий. Отсюда их повышенная загазованность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643063" y="3286125"/>
            <a:ext cx="5857875" cy="1285875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Екатеринбург, Краснотурьинск, Курган, Магнитогорск, Первоуральск, Радужный, Челябинск – эти города входят в число городов - главных загрязнителей атмосферы. </a:t>
            </a:r>
            <a:endParaRPr lang="ru-RU" dirty="0"/>
          </a:p>
        </p:txBody>
      </p:sp>
      <p:sp>
        <p:nvSpPr>
          <p:cNvPr id="19" name="Блок-схема: объединение 18"/>
          <p:cNvSpPr/>
          <p:nvPr/>
        </p:nvSpPr>
        <p:spPr>
          <a:xfrm>
            <a:off x="4000496" y="785794"/>
            <a:ext cx="714380" cy="571504"/>
          </a:xfrm>
          <a:prstGeom prst="flowChartMerg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</a:t>
            </a:r>
          </a:p>
        </p:txBody>
      </p:sp>
      <p:sp>
        <p:nvSpPr>
          <p:cNvPr id="23" name="Блок-схема: объединение 22"/>
          <p:cNvSpPr/>
          <p:nvPr/>
        </p:nvSpPr>
        <p:spPr>
          <a:xfrm>
            <a:off x="4000496" y="1428736"/>
            <a:ext cx="714380" cy="571504"/>
          </a:xfrm>
          <a:prstGeom prst="flowChartMerg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2</a:t>
            </a:r>
          </a:p>
        </p:txBody>
      </p:sp>
      <p:sp>
        <p:nvSpPr>
          <p:cNvPr id="25" name="Блок-схема: объединение 24"/>
          <p:cNvSpPr/>
          <p:nvPr/>
        </p:nvSpPr>
        <p:spPr>
          <a:xfrm>
            <a:off x="4000496" y="2143116"/>
            <a:ext cx="714380" cy="571504"/>
          </a:xfrm>
          <a:prstGeom prst="flowChartMerg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395288" y="373063"/>
            <a:ext cx="828040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/>
              <a:t>            </a:t>
            </a:r>
            <a:r>
              <a:rPr lang="ru-RU" sz="3200" b="1" dirty="0">
                <a:solidFill>
                  <a:srgbClr val="A50021"/>
                </a:solidFill>
              </a:rPr>
              <a:t>Решение экологических проблем.</a:t>
            </a:r>
          </a:p>
          <a:p>
            <a:endParaRPr lang="ru-RU" sz="3200" b="1" dirty="0">
              <a:solidFill>
                <a:srgbClr val="A50021"/>
              </a:solidFill>
            </a:endParaRPr>
          </a:p>
          <a:p>
            <a:endParaRPr lang="ru-RU" sz="2800" b="1" dirty="0">
              <a:solidFill>
                <a:srgbClr val="0066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Предложите пути решения экологических проблем: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1.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2.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3.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4.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5.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6.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7.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500563"/>
            <a:ext cx="8183562" cy="12144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Домашнее задание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748" name="Объект 3"/>
          <p:cNvSpPr>
            <a:spLocks noGrp="1"/>
          </p:cNvSpPr>
          <p:nvPr>
            <p:ph sz="half" idx="2"/>
          </p:nvPr>
        </p:nvSpPr>
        <p:spPr>
          <a:xfrm>
            <a:off x="2123728" y="530225"/>
            <a:ext cx="6563072" cy="438943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стр.292-297; вопросы для самооценки стр.296</a:t>
            </a:r>
            <a:endParaRPr 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374</Words>
  <Application>Microsoft Office PowerPoint</Application>
  <PresentationFormat>Экран (4:3)</PresentationFormat>
  <Paragraphs>116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Хозяйство и проблемы Урала</vt:lpstr>
      <vt:lpstr>Проверь себя</vt:lpstr>
      <vt:lpstr>Слайд 3</vt:lpstr>
      <vt:lpstr>Урал! Опорный край державы, Ее добытчик и кузнец. Ровесник нашей прежней славы, И славы нынешней творец… А.Твардовский. </vt:lpstr>
      <vt:lpstr>ЧЁРНАЯ МЕТАЛЛУРГИЯ – СТАРЕЙШАЯ ОТРАСЛЬ УРАЛА</vt:lpstr>
      <vt:lpstr>Главные центры:  1. Нижний Тагил 2. Челябинск 3. Магнитогорск 4. Новотроицк </vt:lpstr>
      <vt:lpstr>Магнитогорский металлургический комбинат</vt:lpstr>
      <vt:lpstr>Цветная металлургия  1. Медеплавильные заводы – Красноуральск, Верхняя Пышма, Медногорск 2. Производство титана и магния – Краснотурьинск 3. Производство алюминия – Североуральск, Каменск - Уральский </vt:lpstr>
      <vt:lpstr>Калийная соль</vt:lpstr>
      <vt:lpstr>Лесная промышленность</vt:lpstr>
      <vt:lpstr>Пермский ЦБК</vt:lpstr>
      <vt:lpstr>Машиностроение тяжёлое (металлоёмкое): оборудование металлургических, химических заводов, горношахтное оборудование  </vt:lpstr>
      <vt:lpstr>Урал – фронту!</vt:lpstr>
      <vt:lpstr>«Проблемы Урала»</vt:lpstr>
      <vt:lpstr>Слайд 15</vt:lpstr>
      <vt:lpstr>Загрязнение атмосферы </vt:lpstr>
      <vt:lpstr>Слайд 17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Хозяйство и проблемы Урала</dc:title>
  <dc:creator>Admin</dc:creator>
  <cp:lastModifiedBy>Admin</cp:lastModifiedBy>
  <cp:revision>1</cp:revision>
  <dcterms:created xsi:type="dcterms:W3CDTF">2017-02-07T19:19:49Z</dcterms:created>
  <dcterms:modified xsi:type="dcterms:W3CDTF">2017-02-07T20:17:33Z</dcterms:modified>
</cp:coreProperties>
</file>